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524" autoAdjust="0"/>
  </p:normalViewPr>
  <p:slideViewPr>
    <p:cSldViewPr snapToGrid="0">
      <p:cViewPr varScale="1">
        <p:scale>
          <a:sx n="52" d="100"/>
          <a:sy n="52" d="100"/>
        </p:scale>
        <p:origin x="1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cuments\Smith%20Jane%20P%20Excel%20Project%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cuments\Smith%20Jane%20P%20Excel%20Project%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cuments\Smith%20Jane%20P%20Excel%20Project%2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cuments\Smith%20Jane%20P%20Excel%20Project%20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[Shannon Excel Project 3.xlsx]Slide 2!PivotTable1</c:name>
    <c:fmtId val="4"/>
  </c:pivotSource>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a:latin typeface="Arial" panose="020B0604020202020204" pitchFamily="34" charset="0"/>
                <a:cs typeface="Arial" panose="020B0604020202020204" pitchFamily="34" charset="0"/>
              </a:rPr>
              <a:t>Number</a:t>
            </a:r>
            <a:r>
              <a:rPr lang="en-US" sz="1000" baseline="0">
                <a:latin typeface="Arial" panose="020B0604020202020204" pitchFamily="34" charset="0"/>
                <a:cs typeface="Arial" panose="020B0604020202020204" pitchFamily="34" charset="0"/>
              </a:rPr>
              <a:t> of car rentals by car class for the four 2019 Quarters</a:t>
            </a:r>
            <a:endParaRPr lang="en-US" sz="100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clustered"/>
        <c:varyColors val="0"/>
        <c:ser>
          <c:idx val="0"/>
          <c:order val="0"/>
          <c:tx>
            <c:strRef>
              <c:f>'Slide 2'!$J$1:$J$2</c:f>
              <c:strCache>
                <c:ptCount val="1"/>
                <c:pt idx="0">
                  <c:v>Q1</c:v>
                </c:pt>
              </c:strCache>
            </c:strRef>
          </c:tx>
          <c:spPr>
            <a:solidFill>
              <a:schemeClr val="accent1"/>
            </a:solidFill>
            <a:ln>
              <a:noFill/>
            </a:ln>
            <a:effectLst/>
          </c:spPr>
          <c:invertIfNegative val="0"/>
          <c:cat>
            <c:strRef>
              <c:f>'Slide 2'!$I$3:$I$7</c:f>
              <c:strCache>
                <c:ptCount val="4"/>
                <c:pt idx="0">
                  <c:v>Economy</c:v>
                </c:pt>
                <c:pt idx="1">
                  <c:v>Hybrid</c:v>
                </c:pt>
                <c:pt idx="2">
                  <c:v>Premium</c:v>
                </c:pt>
                <c:pt idx="3">
                  <c:v>SUV</c:v>
                </c:pt>
              </c:strCache>
            </c:strRef>
          </c:cat>
          <c:val>
            <c:numRef>
              <c:f>'Slide 2'!$J$3:$J$7</c:f>
              <c:numCache>
                <c:formatCode>_(* #,##0_);_(* \(#,##0\);_(* "-"??_);_(@_)</c:formatCode>
                <c:ptCount val="4"/>
                <c:pt idx="0">
                  <c:v>8194</c:v>
                </c:pt>
                <c:pt idx="1">
                  <c:v>6244</c:v>
                </c:pt>
                <c:pt idx="2">
                  <c:v>6079</c:v>
                </c:pt>
                <c:pt idx="3">
                  <c:v>6422</c:v>
                </c:pt>
              </c:numCache>
            </c:numRef>
          </c:val>
          <c:extLst>
            <c:ext xmlns:c16="http://schemas.microsoft.com/office/drawing/2014/chart" uri="{C3380CC4-5D6E-409C-BE32-E72D297353CC}">
              <c16:uniqueId val="{00000000-E178-4BF4-ADCB-A9BE73846C59}"/>
            </c:ext>
          </c:extLst>
        </c:ser>
        <c:ser>
          <c:idx val="1"/>
          <c:order val="1"/>
          <c:tx>
            <c:strRef>
              <c:f>'Slide 2'!$K$1:$K$2</c:f>
              <c:strCache>
                <c:ptCount val="1"/>
                <c:pt idx="0">
                  <c:v>Q2</c:v>
                </c:pt>
              </c:strCache>
            </c:strRef>
          </c:tx>
          <c:spPr>
            <a:solidFill>
              <a:schemeClr val="accent2"/>
            </a:solidFill>
            <a:ln>
              <a:noFill/>
            </a:ln>
            <a:effectLst/>
          </c:spPr>
          <c:invertIfNegative val="0"/>
          <c:cat>
            <c:strRef>
              <c:f>'Slide 2'!$I$3:$I$7</c:f>
              <c:strCache>
                <c:ptCount val="4"/>
                <c:pt idx="0">
                  <c:v>Economy</c:v>
                </c:pt>
                <c:pt idx="1">
                  <c:v>Hybrid</c:v>
                </c:pt>
                <c:pt idx="2">
                  <c:v>Premium</c:v>
                </c:pt>
                <c:pt idx="3">
                  <c:v>SUV</c:v>
                </c:pt>
              </c:strCache>
            </c:strRef>
          </c:cat>
          <c:val>
            <c:numRef>
              <c:f>'Slide 2'!$K$3:$K$7</c:f>
              <c:numCache>
                <c:formatCode>_(* #,##0_);_(* \(#,##0\);_(* "-"??_);_(@_)</c:formatCode>
                <c:ptCount val="4"/>
                <c:pt idx="0">
                  <c:v>6455</c:v>
                </c:pt>
                <c:pt idx="1">
                  <c:v>6822</c:v>
                </c:pt>
                <c:pt idx="2">
                  <c:v>6657</c:v>
                </c:pt>
                <c:pt idx="3">
                  <c:v>7034</c:v>
                </c:pt>
              </c:numCache>
            </c:numRef>
          </c:val>
          <c:extLst>
            <c:ext xmlns:c16="http://schemas.microsoft.com/office/drawing/2014/chart" uri="{C3380CC4-5D6E-409C-BE32-E72D297353CC}">
              <c16:uniqueId val="{00000001-E178-4BF4-ADCB-A9BE73846C59}"/>
            </c:ext>
          </c:extLst>
        </c:ser>
        <c:ser>
          <c:idx val="2"/>
          <c:order val="2"/>
          <c:tx>
            <c:strRef>
              <c:f>'Slide 2'!$L$1:$L$2</c:f>
              <c:strCache>
                <c:ptCount val="1"/>
                <c:pt idx="0">
                  <c:v>Q3</c:v>
                </c:pt>
              </c:strCache>
            </c:strRef>
          </c:tx>
          <c:spPr>
            <a:solidFill>
              <a:schemeClr val="accent3"/>
            </a:solidFill>
            <a:ln>
              <a:noFill/>
            </a:ln>
            <a:effectLst/>
          </c:spPr>
          <c:invertIfNegative val="0"/>
          <c:cat>
            <c:strRef>
              <c:f>'Slide 2'!$I$3:$I$7</c:f>
              <c:strCache>
                <c:ptCount val="4"/>
                <c:pt idx="0">
                  <c:v>Economy</c:v>
                </c:pt>
                <c:pt idx="1">
                  <c:v>Hybrid</c:v>
                </c:pt>
                <c:pt idx="2">
                  <c:v>Premium</c:v>
                </c:pt>
                <c:pt idx="3">
                  <c:v>SUV</c:v>
                </c:pt>
              </c:strCache>
            </c:strRef>
          </c:cat>
          <c:val>
            <c:numRef>
              <c:f>'Slide 2'!$L$3:$L$7</c:f>
              <c:numCache>
                <c:formatCode>_(* #,##0_);_(* \(#,##0\);_(* "-"??_);_(@_)</c:formatCode>
                <c:ptCount val="4"/>
                <c:pt idx="0">
                  <c:v>8095</c:v>
                </c:pt>
                <c:pt idx="1">
                  <c:v>6992</c:v>
                </c:pt>
                <c:pt idx="2">
                  <c:v>6889</c:v>
                </c:pt>
                <c:pt idx="3">
                  <c:v>7294</c:v>
                </c:pt>
              </c:numCache>
            </c:numRef>
          </c:val>
          <c:extLst>
            <c:ext xmlns:c16="http://schemas.microsoft.com/office/drawing/2014/chart" uri="{C3380CC4-5D6E-409C-BE32-E72D297353CC}">
              <c16:uniqueId val="{00000002-E178-4BF4-ADCB-A9BE73846C59}"/>
            </c:ext>
          </c:extLst>
        </c:ser>
        <c:ser>
          <c:idx val="3"/>
          <c:order val="3"/>
          <c:tx>
            <c:strRef>
              <c:f>'Slide 2'!$M$1:$M$2</c:f>
              <c:strCache>
                <c:ptCount val="1"/>
                <c:pt idx="0">
                  <c:v>Q4</c:v>
                </c:pt>
              </c:strCache>
            </c:strRef>
          </c:tx>
          <c:spPr>
            <a:solidFill>
              <a:schemeClr val="accent4"/>
            </a:solidFill>
            <a:ln>
              <a:noFill/>
            </a:ln>
            <a:effectLst/>
          </c:spPr>
          <c:invertIfNegative val="0"/>
          <c:cat>
            <c:strRef>
              <c:f>'Slide 2'!$I$3:$I$7</c:f>
              <c:strCache>
                <c:ptCount val="4"/>
                <c:pt idx="0">
                  <c:v>Economy</c:v>
                </c:pt>
                <c:pt idx="1">
                  <c:v>Hybrid</c:v>
                </c:pt>
                <c:pt idx="2">
                  <c:v>Premium</c:v>
                </c:pt>
                <c:pt idx="3">
                  <c:v>SUV</c:v>
                </c:pt>
              </c:strCache>
            </c:strRef>
          </c:cat>
          <c:val>
            <c:numRef>
              <c:f>'Slide 2'!$M$3:$M$7</c:f>
              <c:numCache>
                <c:formatCode>_(* #,##0_);_(* \(#,##0\);_(* "-"??_);_(@_)</c:formatCode>
                <c:ptCount val="4"/>
                <c:pt idx="0">
                  <c:v>9844</c:v>
                </c:pt>
                <c:pt idx="1">
                  <c:v>5735</c:v>
                </c:pt>
                <c:pt idx="2">
                  <c:v>5644</c:v>
                </c:pt>
                <c:pt idx="3">
                  <c:v>5939</c:v>
                </c:pt>
              </c:numCache>
            </c:numRef>
          </c:val>
          <c:extLst>
            <c:ext xmlns:c16="http://schemas.microsoft.com/office/drawing/2014/chart" uri="{C3380CC4-5D6E-409C-BE32-E72D297353CC}">
              <c16:uniqueId val="{00000003-E178-4BF4-ADCB-A9BE73846C59}"/>
            </c:ext>
          </c:extLst>
        </c:ser>
        <c:dLbls>
          <c:showLegendKey val="0"/>
          <c:showVal val="0"/>
          <c:showCatName val="0"/>
          <c:showSerName val="0"/>
          <c:showPercent val="0"/>
          <c:showBubbleSize val="0"/>
        </c:dLbls>
        <c:gapWidth val="219"/>
        <c:overlap val="-27"/>
        <c:axId val="1690513119"/>
        <c:axId val="1690514367"/>
      </c:barChart>
      <c:catAx>
        <c:axId val="169051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0514367"/>
        <c:crosses val="autoZero"/>
        <c:auto val="1"/>
        <c:lblAlgn val="ctr"/>
        <c:lblOffset val="100"/>
        <c:noMultiLvlLbl val="0"/>
      </c:catAx>
      <c:valAx>
        <c:axId val="169051436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0513119"/>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[Shannon Excel Project 3.xlsx]Slide 2!PivotTable2</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car</a:t>
            </a:r>
            <a:r>
              <a:rPr lang="en-US" baseline="0" dirty="0"/>
              <a:t> rentals by location for the four 2019 quarters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clustered"/>
        <c:varyColors val="0"/>
        <c:ser>
          <c:idx val="0"/>
          <c:order val="0"/>
          <c:tx>
            <c:strRef>
              <c:f>'Slide 2'!$J$10:$J$11</c:f>
              <c:strCache>
                <c:ptCount val="1"/>
                <c:pt idx="0">
                  <c:v>Q1</c:v>
                </c:pt>
              </c:strCache>
            </c:strRef>
          </c:tx>
          <c:spPr>
            <a:solidFill>
              <a:schemeClr val="accent1"/>
            </a:solidFill>
            <a:ln>
              <a:noFill/>
            </a:ln>
            <a:effectLst/>
          </c:spPr>
          <c:invertIfNegative val="0"/>
          <c:cat>
            <c:strRef>
              <c:f>'Slide 2'!$I$12:$I$14</c:f>
              <c:strCache>
                <c:ptCount val="2"/>
                <c:pt idx="0">
                  <c:v>Airport</c:v>
                </c:pt>
                <c:pt idx="1">
                  <c:v>Downtown</c:v>
                </c:pt>
              </c:strCache>
            </c:strRef>
          </c:cat>
          <c:val>
            <c:numRef>
              <c:f>'Slide 2'!$J$12:$J$14</c:f>
              <c:numCache>
                <c:formatCode>General</c:formatCode>
                <c:ptCount val="2"/>
                <c:pt idx="0">
                  <c:v>13852</c:v>
                </c:pt>
                <c:pt idx="1">
                  <c:v>13087</c:v>
                </c:pt>
              </c:numCache>
            </c:numRef>
          </c:val>
          <c:extLst>
            <c:ext xmlns:c16="http://schemas.microsoft.com/office/drawing/2014/chart" uri="{C3380CC4-5D6E-409C-BE32-E72D297353CC}">
              <c16:uniqueId val="{00000000-E9D4-491E-945B-C44C333A0F08}"/>
            </c:ext>
          </c:extLst>
        </c:ser>
        <c:ser>
          <c:idx val="1"/>
          <c:order val="1"/>
          <c:tx>
            <c:strRef>
              <c:f>'Slide 2'!$K$10:$K$11</c:f>
              <c:strCache>
                <c:ptCount val="1"/>
                <c:pt idx="0">
                  <c:v>Q2</c:v>
                </c:pt>
              </c:strCache>
            </c:strRef>
          </c:tx>
          <c:spPr>
            <a:solidFill>
              <a:schemeClr val="accent2"/>
            </a:solidFill>
            <a:ln>
              <a:noFill/>
            </a:ln>
            <a:effectLst/>
          </c:spPr>
          <c:invertIfNegative val="0"/>
          <c:cat>
            <c:strRef>
              <c:f>'Slide 2'!$I$12:$I$14</c:f>
              <c:strCache>
                <c:ptCount val="2"/>
                <c:pt idx="0">
                  <c:v>Airport</c:v>
                </c:pt>
                <c:pt idx="1">
                  <c:v>Downtown</c:v>
                </c:pt>
              </c:strCache>
            </c:strRef>
          </c:cat>
          <c:val>
            <c:numRef>
              <c:f>'Slide 2'!$K$12:$K$14</c:f>
              <c:numCache>
                <c:formatCode>General</c:formatCode>
                <c:ptCount val="2"/>
                <c:pt idx="0">
                  <c:v>13142</c:v>
                </c:pt>
                <c:pt idx="1">
                  <c:v>13826</c:v>
                </c:pt>
              </c:numCache>
            </c:numRef>
          </c:val>
          <c:extLst>
            <c:ext xmlns:c16="http://schemas.microsoft.com/office/drawing/2014/chart" uri="{C3380CC4-5D6E-409C-BE32-E72D297353CC}">
              <c16:uniqueId val="{00000001-E9D4-491E-945B-C44C333A0F08}"/>
            </c:ext>
          </c:extLst>
        </c:ser>
        <c:ser>
          <c:idx val="2"/>
          <c:order val="2"/>
          <c:tx>
            <c:strRef>
              <c:f>'Slide 2'!$L$10:$L$11</c:f>
              <c:strCache>
                <c:ptCount val="1"/>
                <c:pt idx="0">
                  <c:v>Q3</c:v>
                </c:pt>
              </c:strCache>
            </c:strRef>
          </c:tx>
          <c:spPr>
            <a:solidFill>
              <a:schemeClr val="accent3"/>
            </a:solidFill>
            <a:ln>
              <a:noFill/>
            </a:ln>
            <a:effectLst/>
          </c:spPr>
          <c:invertIfNegative val="0"/>
          <c:cat>
            <c:strRef>
              <c:f>'Slide 2'!$I$12:$I$14</c:f>
              <c:strCache>
                <c:ptCount val="2"/>
                <c:pt idx="0">
                  <c:v>Airport</c:v>
                </c:pt>
                <c:pt idx="1">
                  <c:v>Downtown</c:v>
                </c:pt>
              </c:strCache>
            </c:strRef>
          </c:cat>
          <c:val>
            <c:numRef>
              <c:f>'Slide 2'!$L$12:$L$14</c:f>
              <c:numCache>
                <c:formatCode>General</c:formatCode>
                <c:ptCount val="2"/>
                <c:pt idx="0">
                  <c:v>15462</c:v>
                </c:pt>
                <c:pt idx="1">
                  <c:v>13808</c:v>
                </c:pt>
              </c:numCache>
            </c:numRef>
          </c:val>
          <c:extLst>
            <c:ext xmlns:c16="http://schemas.microsoft.com/office/drawing/2014/chart" uri="{C3380CC4-5D6E-409C-BE32-E72D297353CC}">
              <c16:uniqueId val="{00000002-E9D4-491E-945B-C44C333A0F08}"/>
            </c:ext>
          </c:extLst>
        </c:ser>
        <c:ser>
          <c:idx val="3"/>
          <c:order val="3"/>
          <c:tx>
            <c:strRef>
              <c:f>'Slide 2'!$M$10:$M$11</c:f>
              <c:strCache>
                <c:ptCount val="1"/>
                <c:pt idx="0">
                  <c:v>Q4</c:v>
                </c:pt>
              </c:strCache>
            </c:strRef>
          </c:tx>
          <c:spPr>
            <a:solidFill>
              <a:schemeClr val="accent4"/>
            </a:solidFill>
            <a:ln>
              <a:noFill/>
            </a:ln>
            <a:effectLst/>
          </c:spPr>
          <c:invertIfNegative val="0"/>
          <c:cat>
            <c:strRef>
              <c:f>'Slide 2'!$I$12:$I$14</c:f>
              <c:strCache>
                <c:ptCount val="2"/>
                <c:pt idx="0">
                  <c:v>Airport</c:v>
                </c:pt>
                <c:pt idx="1">
                  <c:v>Downtown</c:v>
                </c:pt>
              </c:strCache>
            </c:strRef>
          </c:cat>
          <c:val>
            <c:numRef>
              <c:f>'Slide 2'!$M$12:$M$14</c:f>
              <c:numCache>
                <c:formatCode>General</c:formatCode>
                <c:ptCount val="2"/>
                <c:pt idx="0">
                  <c:v>14652</c:v>
                </c:pt>
                <c:pt idx="1">
                  <c:v>12510</c:v>
                </c:pt>
              </c:numCache>
            </c:numRef>
          </c:val>
          <c:extLst>
            <c:ext xmlns:c16="http://schemas.microsoft.com/office/drawing/2014/chart" uri="{C3380CC4-5D6E-409C-BE32-E72D297353CC}">
              <c16:uniqueId val="{00000003-E9D4-491E-945B-C44C333A0F08}"/>
            </c:ext>
          </c:extLst>
        </c:ser>
        <c:dLbls>
          <c:showLegendKey val="0"/>
          <c:showVal val="0"/>
          <c:showCatName val="0"/>
          <c:showSerName val="0"/>
          <c:showPercent val="0"/>
          <c:showBubbleSize val="0"/>
        </c:dLbls>
        <c:gapWidth val="219"/>
        <c:overlap val="-27"/>
        <c:axId val="1534498719"/>
        <c:axId val="1534489983"/>
      </c:barChart>
      <c:catAx>
        <c:axId val="153449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4489983"/>
        <c:crosses val="autoZero"/>
        <c:auto val="1"/>
        <c:lblAlgn val="ctr"/>
        <c:lblOffset val="100"/>
        <c:noMultiLvlLbl val="0"/>
      </c:catAx>
      <c:valAx>
        <c:axId val="1534489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4498719"/>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[Shannon Excel Project 3.xlsx]Slide 3!PivotTable3</c:name>
    <c:fmtId val="7"/>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clustered"/>
        <c:varyColors val="0"/>
        <c:ser>
          <c:idx val="0"/>
          <c:order val="0"/>
          <c:tx>
            <c:strRef>
              <c:f>'Slide 3'!$J$1:$J$2</c:f>
              <c:strCache>
                <c:ptCount val="1"/>
                <c:pt idx="0">
                  <c:v>Q1</c:v>
                </c:pt>
              </c:strCache>
            </c:strRef>
          </c:tx>
          <c:spPr>
            <a:solidFill>
              <a:schemeClr val="accent1"/>
            </a:solidFill>
            <a:ln>
              <a:noFill/>
            </a:ln>
            <a:effectLst/>
          </c:spPr>
          <c:invertIfNegative val="0"/>
          <c:cat>
            <c:strRef>
              <c:f>'Slide 3'!$I$3:$I$7</c:f>
              <c:strCache>
                <c:ptCount val="4"/>
                <c:pt idx="0">
                  <c:v>Economy</c:v>
                </c:pt>
                <c:pt idx="1">
                  <c:v>Hybrid</c:v>
                </c:pt>
                <c:pt idx="2">
                  <c:v>Premium</c:v>
                </c:pt>
                <c:pt idx="3">
                  <c:v>SUV</c:v>
                </c:pt>
              </c:strCache>
            </c:strRef>
          </c:cat>
          <c:val>
            <c:numRef>
              <c:f>'Slide 3'!$J$3:$J$7</c:f>
              <c:numCache>
                <c:formatCode>"$"#,##0</c:formatCode>
                <c:ptCount val="4"/>
                <c:pt idx="0">
                  <c:v>1217768</c:v>
                </c:pt>
                <c:pt idx="1">
                  <c:v>990848</c:v>
                </c:pt>
                <c:pt idx="2">
                  <c:v>990798</c:v>
                </c:pt>
                <c:pt idx="3">
                  <c:v>990467</c:v>
                </c:pt>
              </c:numCache>
            </c:numRef>
          </c:val>
          <c:extLst>
            <c:ext xmlns:c16="http://schemas.microsoft.com/office/drawing/2014/chart" uri="{C3380CC4-5D6E-409C-BE32-E72D297353CC}">
              <c16:uniqueId val="{00000000-2314-4107-95D9-90D0C3EB3B47}"/>
            </c:ext>
          </c:extLst>
        </c:ser>
        <c:ser>
          <c:idx val="1"/>
          <c:order val="1"/>
          <c:tx>
            <c:strRef>
              <c:f>'Slide 3'!$K$1:$K$2</c:f>
              <c:strCache>
                <c:ptCount val="1"/>
                <c:pt idx="0">
                  <c:v>Q2</c:v>
                </c:pt>
              </c:strCache>
            </c:strRef>
          </c:tx>
          <c:spPr>
            <a:solidFill>
              <a:schemeClr val="accent2"/>
            </a:solidFill>
            <a:ln>
              <a:noFill/>
            </a:ln>
            <a:effectLst/>
          </c:spPr>
          <c:invertIfNegative val="0"/>
          <c:cat>
            <c:strRef>
              <c:f>'Slide 3'!$I$3:$I$7</c:f>
              <c:strCache>
                <c:ptCount val="4"/>
                <c:pt idx="0">
                  <c:v>Economy</c:v>
                </c:pt>
                <c:pt idx="1">
                  <c:v>Hybrid</c:v>
                </c:pt>
                <c:pt idx="2">
                  <c:v>Premium</c:v>
                </c:pt>
                <c:pt idx="3">
                  <c:v>SUV</c:v>
                </c:pt>
              </c:strCache>
            </c:strRef>
          </c:cat>
          <c:val>
            <c:numRef>
              <c:f>'Slide 3'!$K$3:$K$7</c:f>
              <c:numCache>
                <c:formatCode>"$"#,##0</c:formatCode>
                <c:ptCount val="4"/>
                <c:pt idx="0">
                  <c:v>1009454</c:v>
                </c:pt>
                <c:pt idx="1">
                  <c:v>1099606</c:v>
                </c:pt>
                <c:pt idx="2">
                  <c:v>1100037</c:v>
                </c:pt>
                <c:pt idx="3">
                  <c:v>1099876</c:v>
                </c:pt>
              </c:numCache>
            </c:numRef>
          </c:val>
          <c:extLst>
            <c:ext xmlns:c16="http://schemas.microsoft.com/office/drawing/2014/chart" uri="{C3380CC4-5D6E-409C-BE32-E72D297353CC}">
              <c16:uniqueId val="{00000001-2314-4107-95D9-90D0C3EB3B47}"/>
            </c:ext>
          </c:extLst>
        </c:ser>
        <c:ser>
          <c:idx val="2"/>
          <c:order val="2"/>
          <c:tx>
            <c:strRef>
              <c:f>'Slide 3'!$L$1:$L$2</c:f>
              <c:strCache>
                <c:ptCount val="1"/>
                <c:pt idx="0">
                  <c:v>Q3</c:v>
                </c:pt>
              </c:strCache>
            </c:strRef>
          </c:tx>
          <c:spPr>
            <a:solidFill>
              <a:schemeClr val="accent3"/>
            </a:solidFill>
            <a:ln>
              <a:noFill/>
            </a:ln>
            <a:effectLst/>
          </c:spPr>
          <c:invertIfNegative val="0"/>
          <c:cat>
            <c:strRef>
              <c:f>'Slide 3'!$I$3:$I$7</c:f>
              <c:strCache>
                <c:ptCount val="4"/>
                <c:pt idx="0">
                  <c:v>Economy</c:v>
                </c:pt>
                <c:pt idx="1">
                  <c:v>Hybrid</c:v>
                </c:pt>
                <c:pt idx="2">
                  <c:v>Premium</c:v>
                </c:pt>
                <c:pt idx="3">
                  <c:v>SUV</c:v>
                </c:pt>
              </c:strCache>
            </c:strRef>
          </c:cat>
          <c:val>
            <c:numRef>
              <c:f>'Slide 3'!$L$3:$L$7</c:f>
              <c:numCache>
                <c:formatCode>"$"#,##0</c:formatCode>
                <c:ptCount val="4"/>
                <c:pt idx="0">
                  <c:v>1275136</c:v>
                </c:pt>
                <c:pt idx="1">
                  <c:v>1153371</c:v>
                </c:pt>
                <c:pt idx="2">
                  <c:v>1152961</c:v>
                </c:pt>
                <c:pt idx="3">
                  <c:v>1153613</c:v>
                </c:pt>
              </c:numCache>
            </c:numRef>
          </c:val>
          <c:extLst>
            <c:ext xmlns:c16="http://schemas.microsoft.com/office/drawing/2014/chart" uri="{C3380CC4-5D6E-409C-BE32-E72D297353CC}">
              <c16:uniqueId val="{00000002-2314-4107-95D9-90D0C3EB3B47}"/>
            </c:ext>
          </c:extLst>
        </c:ser>
        <c:ser>
          <c:idx val="3"/>
          <c:order val="3"/>
          <c:tx>
            <c:strRef>
              <c:f>'Slide 3'!$M$1:$M$2</c:f>
              <c:strCache>
                <c:ptCount val="1"/>
                <c:pt idx="0">
                  <c:v>Q4</c:v>
                </c:pt>
              </c:strCache>
            </c:strRef>
          </c:tx>
          <c:spPr>
            <a:solidFill>
              <a:schemeClr val="accent4"/>
            </a:solidFill>
            <a:ln>
              <a:noFill/>
            </a:ln>
            <a:effectLst/>
          </c:spPr>
          <c:invertIfNegative val="0"/>
          <c:cat>
            <c:strRef>
              <c:f>'Slide 3'!$I$3:$I$7</c:f>
              <c:strCache>
                <c:ptCount val="4"/>
                <c:pt idx="0">
                  <c:v>Economy</c:v>
                </c:pt>
                <c:pt idx="1">
                  <c:v>Hybrid</c:v>
                </c:pt>
                <c:pt idx="2">
                  <c:v>Premium</c:v>
                </c:pt>
                <c:pt idx="3">
                  <c:v>SUV</c:v>
                </c:pt>
              </c:strCache>
            </c:strRef>
          </c:cat>
          <c:val>
            <c:numRef>
              <c:f>'Slide 3'!$M$3:$M$7</c:f>
              <c:numCache>
                <c:formatCode>"$"#,##0</c:formatCode>
                <c:ptCount val="4"/>
                <c:pt idx="0">
                  <c:v>1622601</c:v>
                </c:pt>
                <c:pt idx="1">
                  <c:v>972252</c:v>
                </c:pt>
                <c:pt idx="2">
                  <c:v>972172</c:v>
                </c:pt>
                <c:pt idx="3">
                  <c:v>971628</c:v>
                </c:pt>
              </c:numCache>
            </c:numRef>
          </c:val>
          <c:extLst>
            <c:ext xmlns:c16="http://schemas.microsoft.com/office/drawing/2014/chart" uri="{C3380CC4-5D6E-409C-BE32-E72D297353CC}">
              <c16:uniqueId val="{00000003-2314-4107-95D9-90D0C3EB3B47}"/>
            </c:ext>
          </c:extLst>
        </c:ser>
        <c:dLbls>
          <c:showLegendKey val="0"/>
          <c:showVal val="0"/>
          <c:showCatName val="0"/>
          <c:showSerName val="0"/>
          <c:showPercent val="0"/>
          <c:showBubbleSize val="0"/>
        </c:dLbls>
        <c:gapWidth val="219"/>
        <c:overlap val="-27"/>
        <c:axId val="1690514783"/>
        <c:axId val="1690510207"/>
      </c:barChart>
      <c:catAx>
        <c:axId val="169051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0510207"/>
        <c:crosses val="autoZero"/>
        <c:auto val="1"/>
        <c:lblAlgn val="ctr"/>
        <c:lblOffset val="100"/>
        <c:noMultiLvlLbl val="0"/>
      </c:catAx>
      <c:valAx>
        <c:axId val="169051020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0514783"/>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[Shannon Excel Project 3.xlsx]Slide 3!PivotTable4</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clustered"/>
        <c:varyColors val="0"/>
        <c:ser>
          <c:idx val="0"/>
          <c:order val="0"/>
          <c:tx>
            <c:strRef>
              <c:f>'Slide 3'!$J$10:$J$11</c:f>
              <c:strCache>
                <c:ptCount val="1"/>
                <c:pt idx="0">
                  <c:v>Q1</c:v>
                </c:pt>
              </c:strCache>
            </c:strRef>
          </c:tx>
          <c:spPr>
            <a:solidFill>
              <a:schemeClr val="accent1"/>
            </a:solidFill>
            <a:ln>
              <a:noFill/>
            </a:ln>
            <a:effectLst/>
          </c:spPr>
          <c:invertIfNegative val="0"/>
          <c:cat>
            <c:strRef>
              <c:f>'Slide 3'!$I$12:$I$14</c:f>
              <c:strCache>
                <c:ptCount val="2"/>
                <c:pt idx="0">
                  <c:v>Airport</c:v>
                </c:pt>
                <c:pt idx="1">
                  <c:v>Downtown</c:v>
                </c:pt>
              </c:strCache>
            </c:strRef>
          </c:cat>
          <c:val>
            <c:numRef>
              <c:f>'Slide 3'!$J$12:$J$14</c:f>
              <c:numCache>
                <c:formatCode>"$"#,##0</c:formatCode>
                <c:ptCount val="2"/>
                <c:pt idx="0">
                  <c:v>2196552</c:v>
                </c:pt>
                <c:pt idx="1">
                  <c:v>1993329</c:v>
                </c:pt>
              </c:numCache>
            </c:numRef>
          </c:val>
          <c:extLst>
            <c:ext xmlns:c16="http://schemas.microsoft.com/office/drawing/2014/chart" uri="{C3380CC4-5D6E-409C-BE32-E72D297353CC}">
              <c16:uniqueId val="{00000000-3151-497D-B857-FBD007217B6D}"/>
            </c:ext>
          </c:extLst>
        </c:ser>
        <c:ser>
          <c:idx val="1"/>
          <c:order val="1"/>
          <c:tx>
            <c:strRef>
              <c:f>'Slide 3'!$K$10:$K$11</c:f>
              <c:strCache>
                <c:ptCount val="1"/>
                <c:pt idx="0">
                  <c:v>Q2</c:v>
                </c:pt>
              </c:strCache>
            </c:strRef>
          </c:tx>
          <c:spPr>
            <a:solidFill>
              <a:schemeClr val="accent2"/>
            </a:solidFill>
            <a:ln>
              <a:noFill/>
            </a:ln>
            <a:effectLst/>
          </c:spPr>
          <c:invertIfNegative val="0"/>
          <c:cat>
            <c:strRef>
              <c:f>'Slide 3'!$I$12:$I$14</c:f>
              <c:strCache>
                <c:ptCount val="2"/>
                <c:pt idx="0">
                  <c:v>Airport</c:v>
                </c:pt>
                <c:pt idx="1">
                  <c:v>Downtown</c:v>
                </c:pt>
              </c:strCache>
            </c:strRef>
          </c:cat>
          <c:val>
            <c:numRef>
              <c:f>'Slide 3'!$K$12:$K$14</c:f>
              <c:numCache>
                <c:formatCode>"$"#,##0</c:formatCode>
                <c:ptCount val="2"/>
                <c:pt idx="0">
                  <c:v>2166363</c:v>
                </c:pt>
                <c:pt idx="1">
                  <c:v>2142610</c:v>
                </c:pt>
              </c:numCache>
            </c:numRef>
          </c:val>
          <c:extLst>
            <c:ext xmlns:c16="http://schemas.microsoft.com/office/drawing/2014/chart" uri="{C3380CC4-5D6E-409C-BE32-E72D297353CC}">
              <c16:uniqueId val="{00000001-3151-497D-B857-FBD007217B6D}"/>
            </c:ext>
          </c:extLst>
        </c:ser>
        <c:ser>
          <c:idx val="2"/>
          <c:order val="2"/>
          <c:tx>
            <c:strRef>
              <c:f>'Slide 3'!$L$10:$L$11</c:f>
              <c:strCache>
                <c:ptCount val="1"/>
                <c:pt idx="0">
                  <c:v>Q3</c:v>
                </c:pt>
              </c:strCache>
            </c:strRef>
          </c:tx>
          <c:spPr>
            <a:solidFill>
              <a:schemeClr val="accent3"/>
            </a:solidFill>
            <a:ln>
              <a:noFill/>
            </a:ln>
            <a:effectLst/>
          </c:spPr>
          <c:invertIfNegative val="0"/>
          <c:cat>
            <c:strRef>
              <c:f>'Slide 3'!$I$12:$I$14</c:f>
              <c:strCache>
                <c:ptCount val="2"/>
                <c:pt idx="0">
                  <c:v>Airport</c:v>
                </c:pt>
                <c:pt idx="1">
                  <c:v>Downtown</c:v>
                </c:pt>
              </c:strCache>
            </c:strRef>
          </c:cat>
          <c:val>
            <c:numRef>
              <c:f>'Slide 3'!$L$12:$L$14</c:f>
              <c:numCache>
                <c:formatCode>"$"#,##0</c:formatCode>
                <c:ptCount val="2"/>
                <c:pt idx="0">
                  <c:v>2569298</c:v>
                </c:pt>
                <c:pt idx="1">
                  <c:v>2165783</c:v>
                </c:pt>
              </c:numCache>
            </c:numRef>
          </c:val>
          <c:extLst>
            <c:ext xmlns:c16="http://schemas.microsoft.com/office/drawing/2014/chart" uri="{C3380CC4-5D6E-409C-BE32-E72D297353CC}">
              <c16:uniqueId val="{00000002-3151-497D-B857-FBD007217B6D}"/>
            </c:ext>
          </c:extLst>
        </c:ser>
        <c:ser>
          <c:idx val="3"/>
          <c:order val="3"/>
          <c:tx>
            <c:strRef>
              <c:f>'Slide 3'!$M$10:$M$11</c:f>
              <c:strCache>
                <c:ptCount val="1"/>
                <c:pt idx="0">
                  <c:v>Q4</c:v>
                </c:pt>
              </c:strCache>
            </c:strRef>
          </c:tx>
          <c:spPr>
            <a:solidFill>
              <a:schemeClr val="accent4"/>
            </a:solidFill>
            <a:ln>
              <a:noFill/>
            </a:ln>
            <a:effectLst/>
          </c:spPr>
          <c:invertIfNegative val="0"/>
          <c:cat>
            <c:strRef>
              <c:f>'Slide 3'!$I$12:$I$14</c:f>
              <c:strCache>
                <c:ptCount val="2"/>
                <c:pt idx="0">
                  <c:v>Airport</c:v>
                </c:pt>
                <c:pt idx="1">
                  <c:v>Downtown</c:v>
                </c:pt>
              </c:strCache>
            </c:strRef>
          </c:cat>
          <c:val>
            <c:numRef>
              <c:f>'Slide 3'!$M$12:$M$14</c:f>
              <c:numCache>
                <c:formatCode>"$"#,##0</c:formatCode>
                <c:ptCount val="2"/>
                <c:pt idx="0">
                  <c:v>2540167</c:v>
                </c:pt>
                <c:pt idx="1">
                  <c:v>1998486</c:v>
                </c:pt>
              </c:numCache>
            </c:numRef>
          </c:val>
          <c:extLst>
            <c:ext xmlns:c16="http://schemas.microsoft.com/office/drawing/2014/chart" uri="{C3380CC4-5D6E-409C-BE32-E72D297353CC}">
              <c16:uniqueId val="{00000003-3151-497D-B857-FBD007217B6D}"/>
            </c:ext>
          </c:extLst>
        </c:ser>
        <c:dLbls>
          <c:showLegendKey val="0"/>
          <c:showVal val="0"/>
          <c:showCatName val="0"/>
          <c:showSerName val="0"/>
          <c:showPercent val="0"/>
          <c:showBubbleSize val="0"/>
        </c:dLbls>
        <c:gapWidth val="219"/>
        <c:overlap val="-27"/>
        <c:axId val="1690509375"/>
        <c:axId val="1690516863"/>
      </c:barChart>
      <c:catAx>
        <c:axId val="169050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0516863"/>
        <c:crosses val="autoZero"/>
        <c:auto val="1"/>
        <c:lblAlgn val="ctr"/>
        <c:lblOffset val="100"/>
        <c:noMultiLvlLbl val="0"/>
      </c:catAx>
      <c:valAx>
        <c:axId val="16905168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0509375"/>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191F1-5792-4CD1-ADCD-69404D933297}"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95176-254B-4BA4-B6BE-BBA752F31838}" type="slidenum">
              <a:rPr lang="en-US" smtClean="0"/>
              <a:t>‹#›</a:t>
            </a:fld>
            <a:endParaRPr lang="en-US"/>
          </a:p>
        </p:txBody>
      </p:sp>
    </p:spTree>
    <p:extLst>
      <p:ext uri="{BB962C8B-B14F-4D97-AF65-F5344CB8AC3E}">
        <p14:creationId xmlns:p14="http://schemas.microsoft.com/office/powerpoint/2010/main" val="140143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seen from the first chart, economy class registered the highest number of cars being rented. Besides, quarter 4 of economy class had the highest number of cars being rented based on chart. However, quarter 4 of the other car classes had the least number of cars being hired.</a:t>
            </a:r>
          </a:p>
          <a:p>
            <a:r>
              <a:rPr lang="en-US" baseline="0" dirty="0" smtClean="0"/>
              <a:t>In the second chart, it can be seen that  the location around airport had more car  rentals than downtown. Quarter 4 of downtown had the least number of cars being rented.</a:t>
            </a:r>
            <a:endParaRPr lang="en-US" dirty="0"/>
          </a:p>
        </p:txBody>
      </p:sp>
      <p:sp>
        <p:nvSpPr>
          <p:cNvPr id="4" name="Slide Number Placeholder 3"/>
          <p:cNvSpPr>
            <a:spLocks noGrp="1"/>
          </p:cNvSpPr>
          <p:nvPr>
            <p:ph type="sldNum" sz="quarter" idx="10"/>
          </p:nvPr>
        </p:nvSpPr>
        <p:spPr/>
        <p:txBody>
          <a:bodyPr/>
          <a:lstStyle/>
          <a:p>
            <a:fld id="{1FE95176-254B-4BA4-B6BE-BBA752F31838}" type="slidenum">
              <a:rPr lang="en-US" smtClean="0"/>
              <a:t>2</a:t>
            </a:fld>
            <a:endParaRPr lang="en-US"/>
          </a:p>
        </p:txBody>
      </p:sp>
    </p:spTree>
    <p:extLst>
      <p:ext uri="{BB962C8B-B14F-4D97-AF65-F5344CB8AC3E}">
        <p14:creationId xmlns:p14="http://schemas.microsoft.com/office/powerpoint/2010/main" val="296387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seen from the first chart, economy class registered the revenue. Besides, quarter 4 of economy class had the highest revenue based on the chart. However, quarter 4 of the other car classes had the revenue.</a:t>
            </a:r>
          </a:p>
          <a:p>
            <a:r>
              <a:rPr lang="en-US" baseline="0" dirty="0" smtClean="0"/>
              <a:t>In the second chart, it can be seen that  the location around airport had more revenue than downtown. Quarter 4 of downtown had the least revenue while quarter 3 of airport had the highest revenue.</a:t>
            </a:r>
            <a:endParaRPr lang="en-US" dirty="0"/>
          </a:p>
        </p:txBody>
      </p:sp>
      <p:sp>
        <p:nvSpPr>
          <p:cNvPr id="4" name="Slide Number Placeholder 3"/>
          <p:cNvSpPr>
            <a:spLocks noGrp="1"/>
          </p:cNvSpPr>
          <p:nvPr>
            <p:ph type="sldNum" sz="quarter" idx="10"/>
          </p:nvPr>
        </p:nvSpPr>
        <p:spPr/>
        <p:txBody>
          <a:bodyPr/>
          <a:lstStyle/>
          <a:p>
            <a:fld id="{1FE95176-254B-4BA4-B6BE-BBA752F31838}" type="slidenum">
              <a:rPr lang="en-US" smtClean="0"/>
              <a:t>3</a:t>
            </a:fld>
            <a:endParaRPr lang="en-US"/>
          </a:p>
        </p:txBody>
      </p:sp>
    </p:spTree>
    <p:extLst>
      <p:ext uri="{BB962C8B-B14F-4D97-AF65-F5344CB8AC3E}">
        <p14:creationId xmlns:p14="http://schemas.microsoft.com/office/powerpoint/2010/main" val="318296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findings in slide 2 were that cars in the economy class were rented more often than those from other classes. Therefore, it would imperative for the company to invest more in the economy class because it is the class with the most demand. In slide 3, it can be seen that the economy class is leading in revenue while airport is performing better than downtown. The company should market the other car classes more so that the investment on them yield a revenue that is at par with the economy class.</a:t>
            </a:r>
            <a:endParaRPr lang="en-US" dirty="0"/>
          </a:p>
        </p:txBody>
      </p:sp>
      <p:sp>
        <p:nvSpPr>
          <p:cNvPr id="4" name="Slide Number Placeholder 3"/>
          <p:cNvSpPr>
            <a:spLocks noGrp="1"/>
          </p:cNvSpPr>
          <p:nvPr>
            <p:ph type="sldNum" sz="quarter" idx="10"/>
          </p:nvPr>
        </p:nvSpPr>
        <p:spPr/>
        <p:txBody>
          <a:bodyPr/>
          <a:lstStyle/>
          <a:p>
            <a:fld id="{1FE95176-254B-4BA4-B6BE-BBA752F31838}" type="slidenum">
              <a:rPr lang="en-US" smtClean="0"/>
              <a:t>4</a:t>
            </a:fld>
            <a:endParaRPr lang="en-US"/>
          </a:p>
        </p:txBody>
      </p:sp>
    </p:spTree>
    <p:extLst>
      <p:ext uri="{BB962C8B-B14F-4D97-AF65-F5344CB8AC3E}">
        <p14:creationId xmlns:p14="http://schemas.microsoft.com/office/powerpoint/2010/main" val="349326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730FC6-6415-4F0A-9D13-7820DD2DC689}"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43029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D3A8F2-938B-47D4-A15C-C3F461DDC746}" type="datetime1">
              <a:rPr lang="en-US" smtClean="0"/>
              <a:t>5/12/2021</a:t>
            </a:fld>
            <a:endParaRPr lang="en-US"/>
          </a:p>
        </p:txBody>
      </p:sp>
      <p:sp>
        <p:nvSpPr>
          <p:cNvPr id="6" name="Footer Placeholder 5"/>
          <p:cNvSpPr>
            <a:spLocks noGrp="1"/>
          </p:cNvSpPr>
          <p:nvPr>
            <p:ph type="ftr" sz="quarter" idx="11"/>
          </p:nvPr>
        </p:nvSpPr>
        <p:spPr/>
        <p:txBody>
          <a:bodyPr/>
          <a:lstStyle/>
          <a:p>
            <a:r>
              <a:rPr lang="en-US" smtClean="0"/>
              <a:t>Shannon</a:t>
            </a:r>
            <a:endParaRPr lang="en-US"/>
          </a:p>
        </p:txBody>
      </p:sp>
      <p:sp>
        <p:nvSpPr>
          <p:cNvPr id="7" name="Slide Number Placeholder 6"/>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315358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BCAFDB7-051F-4825-8EF5-9ADDBA838686}"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102866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61BBF67-F9CE-4A57-890F-73D3F7BE2095}"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74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5964D-E85F-44B9-B702-9347CBBB8CE1}"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42656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9B32F1-C9A0-469C-A6E3-522767E3D57D}" type="datetime1">
              <a:rPr lang="en-US" smtClean="0"/>
              <a:t>5/12/2021</a:t>
            </a:fld>
            <a:endParaRPr lang="en-US"/>
          </a:p>
        </p:txBody>
      </p:sp>
      <p:sp>
        <p:nvSpPr>
          <p:cNvPr id="4"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289489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544433-445A-4064-9F98-808274226E53}" type="datetime1">
              <a:rPr lang="en-US" smtClean="0"/>
              <a:t>5/12/2021</a:t>
            </a:fld>
            <a:endParaRPr lang="en-US"/>
          </a:p>
        </p:txBody>
      </p:sp>
      <p:sp>
        <p:nvSpPr>
          <p:cNvPr id="4"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244884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238BB2-EE78-4DCD-9157-ECA12C74C5D2}"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387502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F31E95-152C-4724-A94A-9A07CABC13E7}"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338480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982E96C-978E-421D-8EF1-E644108FA44E}"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264770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A9CD7A-5247-40DB-8573-40CE7F3D2DB2}"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Shannon</a:t>
            </a:r>
            <a:endParaRPr lang="en-US"/>
          </a:p>
        </p:txBody>
      </p:sp>
      <p:sp>
        <p:nvSpPr>
          <p:cNvPr id="6" name="Slide Number Placeholder 5"/>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76558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6FBF6E-0B36-4C7C-A5B7-A0CCE587D341}" type="datetime1">
              <a:rPr lang="en-US" smtClean="0"/>
              <a:t>5/12/2021</a:t>
            </a:fld>
            <a:endParaRPr lang="en-US"/>
          </a:p>
        </p:txBody>
      </p:sp>
      <p:sp>
        <p:nvSpPr>
          <p:cNvPr id="6" name="Footer Placeholder 5"/>
          <p:cNvSpPr>
            <a:spLocks noGrp="1"/>
          </p:cNvSpPr>
          <p:nvPr>
            <p:ph type="ftr" sz="quarter" idx="11"/>
          </p:nvPr>
        </p:nvSpPr>
        <p:spPr/>
        <p:txBody>
          <a:bodyPr/>
          <a:lstStyle/>
          <a:p>
            <a:r>
              <a:rPr lang="en-US" smtClean="0"/>
              <a:t>Shannon</a:t>
            </a:r>
            <a:endParaRPr lang="en-US"/>
          </a:p>
        </p:txBody>
      </p:sp>
      <p:sp>
        <p:nvSpPr>
          <p:cNvPr id="7" name="Slide Number Placeholder 6"/>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99365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0317E8-D42A-4729-B728-4D2F8182AB0F}" type="datetime1">
              <a:rPr lang="en-US" smtClean="0"/>
              <a:t>5/12/2021</a:t>
            </a:fld>
            <a:endParaRPr lang="en-US"/>
          </a:p>
        </p:txBody>
      </p:sp>
      <p:sp>
        <p:nvSpPr>
          <p:cNvPr id="8" name="Footer Placeholder 7"/>
          <p:cNvSpPr>
            <a:spLocks noGrp="1"/>
          </p:cNvSpPr>
          <p:nvPr>
            <p:ph type="ftr" sz="quarter" idx="11"/>
          </p:nvPr>
        </p:nvSpPr>
        <p:spPr/>
        <p:txBody>
          <a:bodyPr/>
          <a:lstStyle/>
          <a:p>
            <a:r>
              <a:rPr lang="en-US" smtClean="0"/>
              <a:t>Shannon</a:t>
            </a:r>
            <a:endParaRPr lang="en-US"/>
          </a:p>
        </p:txBody>
      </p:sp>
      <p:sp>
        <p:nvSpPr>
          <p:cNvPr id="9" name="Slide Number Placeholder 8"/>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308506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1E1BA8B-8761-40ED-9366-52C426F52B36}" type="datetime1">
              <a:rPr lang="en-US" smtClean="0"/>
              <a:t>5/12/2021</a:t>
            </a:fld>
            <a:endParaRPr lang="en-US"/>
          </a:p>
        </p:txBody>
      </p:sp>
      <p:sp>
        <p:nvSpPr>
          <p:cNvPr id="5" name="Footer Placeholder 3"/>
          <p:cNvSpPr>
            <a:spLocks noGrp="1"/>
          </p:cNvSpPr>
          <p:nvPr>
            <p:ph type="ftr" sz="quarter" idx="11"/>
          </p:nvPr>
        </p:nvSpPr>
        <p:spPr/>
        <p:txBody>
          <a:bodyPr/>
          <a:lstStyle/>
          <a:p>
            <a:r>
              <a:rPr lang="en-US" smtClean="0"/>
              <a:t>Shannon</a:t>
            </a:r>
            <a:endParaRPr lang="en-US"/>
          </a:p>
        </p:txBody>
      </p:sp>
      <p:sp>
        <p:nvSpPr>
          <p:cNvPr id="6" name="Slide Number Placeholder 4"/>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306924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643AF3-4614-49AE-B290-9DE6379DF4A4}" type="datetime1">
              <a:rPr lang="en-US" smtClean="0"/>
              <a:t>5/12/2021</a:t>
            </a:fld>
            <a:endParaRPr lang="en-US"/>
          </a:p>
        </p:txBody>
      </p:sp>
      <p:sp>
        <p:nvSpPr>
          <p:cNvPr id="5" name="Footer Placeholder 2"/>
          <p:cNvSpPr>
            <a:spLocks noGrp="1"/>
          </p:cNvSpPr>
          <p:nvPr>
            <p:ph type="ftr" sz="quarter" idx="11"/>
          </p:nvPr>
        </p:nvSpPr>
        <p:spPr/>
        <p:txBody>
          <a:bodyPr/>
          <a:lstStyle/>
          <a:p>
            <a:r>
              <a:rPr lang="en-US" smtClean="0"/>
              <a:t>Shannon</a:t>
            </a:r>
            <a:endParaRPr lang="en-US"/>
          </a:p>
        </p:txBody>
      </p:sp>
      <p:sp>
        <p:nvSpPr>
          <p:cNvPr id="6" name="Slide Number Placeholder 3"/>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46946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3893AE0-DD12-4265-ACC2-F6FB68B039CD}" type="datetime1">
              <a:rPr lang="en-US" smtClean="0"/>
              <a:t>5/12/2021</a:t>
            </a:fld>
            <a:endParaRPr lang="en-US"/>
          </a:p>
        </p:txBody>
      </p:sp>
      <p:sp>
        <p:nvSpPr>
          <p:cNvPr id="5" name="Footer Placeholder 5"/>
          <p:cNvSpPr>
            <a:spLocks noGrp="1"/>
          </p:cNvSpPr>
          <p:nvPr>
            <p:ph type="ftr" sz="quarter" idx="11"/>
          </p:nvPr>
        </p:nvSpPr>
        <p:spPr/>
        <p:txBody>
          <a:bodyPr/>
          <a:lstStyle/>
          <a:p>
            <a:r>
              <a:rPr lang="en-US" smtClean="0"/>
              <a:t>Shannon</a:t>
            </a:r>
            <a:endParaRPr lang="en-US"/>
          </a:p>
        </p:txBody>
      </p:sp>
      <p:sp>
        <p:nvSpPr>
          <p:cNvPr id="6" name="Slide Number Placeholder 6"/>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111594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7B6DA8-ED35-41C1-8E0F-F7D31711110D}" type="datetime1">
              <a:rPr lang="en-US" smtClean="0"/>
              <a:t>5/12/2021</a:t>
            </a:fld>
            <a:endParaRPr lang="en-US"/>
          </a:p>
        </p:txBody>
      </p:sp>
      <p:sp>
        <p:nvSpPr>
          <p:cNvPr id="6" name="Footer Placeholder 5"/>
          <p:cNvSpPr>
            <a:spLocks noGrp="1"/>
          </p:cNvSpPr>
          <p:nvPr>
            <p:ph type="ftr" sz="quarter" idx="11"/>
          </p:nvPr>
        </p:nvSpPr>
        <p:spPr/>
        <p:txBody>
          <a:bodyPr/>
          <a:lstStyle/>
          <a:p>
            <a:r>
              <a:rPr lang="en-US" smtClean="0"/>
              <a:t>Shannon</a:t>
            </a:r>
            <a:endParaRPr lang="en-US"/>
          </a:p>
        </p:txBody>
      </p:sp>
      <p:sp>
        <p:nvSpPr>
          <p:cNvPr id="7" name="Slide Number Placeholder 6"/>
          <p:cNvSpPr>
            <a:spLocks noGrp="1"/>
          </p:cNvSpPr>
          <p:nvPr>
            <p:ph type="sldNum" sz="quarter" idx="12"/>
          </p:nvPr>
        </p:nvSpPr>
        <p:spPr/>
        <p:txBody>
          <a:bodyPr/>
          <a:lstStyle/>
          <a:p>
            <a:fld id="{C4E4E93B-58F3-49EF-88DE-A5D7396EC173}" type="slidenum">
              <a:rPr lang="en-US" smtClean="0"/>
              <a:t>‹#›</a:t>
            </a:fld>
            <a:endParaRPr lang="en-US"/>
          </a:p>
        </p:txBody>
      </p:sp>
    </p:spTree>
    <p:extLst>
      <p:ext uri="{BB962C8B-B14F-4D97-AF65-F5344CB8AC3E}">
        <p14:creationId xmlns:p14="http://schemas.microsoft.com/office/powerpoint/2010/main" val="50289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295997-0AFB-46E8-AE72-7D6630EF7AB7}" type="datetime1">
              <a:rPr lang="en-US" smtClean="0"/>
              <a:t>5/12/2021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Shannon</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4E4E93B-58F3-49EF-88DE-A5D7396EC173}" type="slidenum">
              <a:rPr lang="en-US" smtClean="0"/>
              <a:t>‹#›</a:t>
            </a:fld>
            <a:endParaRPr lang="en-US"/>
          </a:p>
        </p:txBody>
      </p:sp>
    </p:spTree>
    <p:extLst>
      <p:ext uri="{BB962C8B-B14F-4D97-AF65-F5344CB8AC3E}">
        <p14:creationId xmlns:p14="http://schemas.microsoft.com/office/powerpoint/2010/main" val="169233146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357" y="1816443"/>
            <a:ext cx="9564129" cy="2248929"/>
          </a:xfrm>
        </p:spPr>
        <p:txBody>
          <a:bodyPr/>
          <a:lstStyle/>
          <a:p>
            <a:pPr algn="ctr">
              <a:lnSpc>
                <a:spcPct val="200000"/>
              </a:lnSpc>
            </a:pPr>
            <a:r>
              <a:rPr lang="en-US" sz="4400" dirty="0" smtClean="0"/>
              <a:t>Car Renting by Class and Location and their Respective Revenue</a:t>
            </a:r>
            <a:endParaRPr lang="en-US" sz="4400" dirty="0"/>
          </a:p>
        </p:txBody>
      </p:sp>
      <p:sp>
        <p:nvSpPr>
          <p:cNvPr id="3" name="Subtitle 2"/>
          <p:cNvSpPr>
            <a:spLocks noGrp="1"/>
          </p:cNvSpPr>
          <p:nvPr>
            <p:ph type="subTitle" idx="1"/>
          </p:nvPr>
        </p:nvSpPr>
        <p:spPr>
          <a:xfrm>
            <a:off x="1315593" y="3739411"/>
            <a:ext cx="8825658" cy="2315399"/>
          </a:xfrm>
        </p:spPr>
        <p:txBody>
          <a:bodyPr>
            <a:normAutofit/>
          </a:bodyPr>
          <a:lstStyle/>
          <a:p>
            <a:pPr algn="ctr">
              <a:lnSpc>
                <a:spcPct val="220000"/>
              </a:lnSpc>
            </a:pPr>
            <a:r>
              <a:rPr lang="en-US" dirty="0" smtClean="0"/>
              <a:t>Shannon</a:t>
            </a:r>
            <a:r>
              <a:rPr lang="en-US" dirty="0"/>
              <a:t/>
            </a:r>
            <a:br>
              <a:rPr lang="en-US" dirty="0"/>
            </a:br>
            <a:r>
              <a:rPr lang="en-US" dirty="0"/>
              <a:t>Class/Section</a:t>
            </a:r>
            <a:br>
              <a:rPr lang="en-US" dirty="0"/>
            </a:br>
            <a:r>
              <a:rPr lang="en-US" dirty="0"/>
              <a:t>Date</a:t>
            </a:r>
          </a:p>
        </p:txBody>
      </p:sp>
    </p:spTree>
    <p:extLst>
      <p:ext uri="{BB962C8B-B14F-4D97-AF65-F5344CB8AC3E}">
        <p14:creationId xmlns:p14="http://schemas.microsoft.com/office/powerpoint/2010/main" val="2172545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934" y="467914"/>
            <a:ext cx="8438957" cy="843650"/>
          </a:xfrm>
        </p:spPr>
        <p:txBody>
          <a:bodyPr/>
          <a:lstStyle/>
          <a:p>
            <a:pPr algn="ctr"/>
            <a:r>
              <a:rPr lang="en-US" dirty="0" smtClean="0">
                <a:solidFill>
                  <a:schemeClr val="accent2"/>
                </a:solidFill>
              </a:rPr>
              <a:t>Number of Cars Rented in 2019</a:t>
            </a:r>
            <a:endParaRPr lang="en-US" dirty="0">
              <a:solidFill>
                <a:schemeClr val="accent2"/>
              </a:solidFill>
            </a:endParaRPr>
          </a:p>
        </p:txBody>
      </p:sp>
      <p:sp>
        <p:nvSpPr>
          <p:cNvPr id="3" name="Text Placeholder 2"/>
          <p:cNvSpPr>
            <a:spLocks noGrp="1"/>
          </p:cNvSpPr>
          <p:nvPr>
            <p:ph type="body" idx="1"/>
          </p:nvPr>
        </p:nvSpPr>
        <p:spPr>
          <a:xfrm>
            <a:off x="73891" y="1141212"/>
            <a:ext cx="5726544" cy="576262"/>
          </a:xfrm>
        </p:spPr>
        <p:txBody>
          <a:bodyPr/>
          <a:lstStyle/>
          <a:p>
            <a:pPr algn="ctr"/>
            <a:r>
              <a:rPr lang="en-US" dirty="0" smtClean="0"/>
              <a:t>Number of Cars by Car Class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659929352"/>
              </p:ext>
            </p:extLst>
          </p:nvPr>
        </p:nvGraphicFramePr>
        <p:xfrm>
          <a:off x="74613" y="1757363"/>
          <a:ext cx="5726112" cy="51006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5800435" y="1160011"/>
            <a:ext cx="6068292" cy="576262"/>
          </a:xfrm>
        </p:spPr>
        <p:txBody>
          <a:bodyPr/>
          <a:lstStyle/>
          <a:p>
            <a:pPr algn="ctr"/>
            <a:r>
              <a:rPr lang="en-US" dirty="0" smtClean="0"/>
              <a:t>Number of Cars by Location</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057304012"/>
              </p:ext>
            </p:extLst>
          </p:nvPr>
        </p:nvGraphicFramePr>
        <p:xfrm>
          <a:off x="5800725" y="1757363"/>
          <a:ext cx="6067425" cy="5100637"/>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8"/>
          <p:cNvSpPr>
            <a:spLocks noGrp="1"/>
          </p:cNvSpPr>
          <p:nvPr>
            <p:ph type="ftr" sz="quarter" idx="11"/>
          </p:nvPr>
        </p:nvSpPr>
        <p:spPr>
          <a:xfrm>
            <a:off x="11038004" y="6473274"/>
            <a:ext cx="1331110" cy="371536"/>
          </a:xfrm>
        </p:spPr>
        <p:txBody>
          <a:bodyPr/>
          <a:lstStyle/>
          <a:p>
            <a:r>
              <a:rPr lang="en-US" sz="1800" dirty="0" smtClean="0"/>
              <a:t>Shannon</a:t>
            </a:r>
            <a:endParaRPr lang="en-US" sz="1800" dirty="0"/>
          </a:p>
        </p:txBody>
      </p:sp>
      <p:sp>
        <p:nvSpPr>
          <p:cNvPr id="10" name="Slide Number Placeholder 9"/>
          <p:cNvSpPr>
            <a:spLocks noGrp="1"/>
          </p:cNvSpPr>
          <p:nvPr>
            <p:ph type="sldNum" sz="quarter" idx="12"/>
          </p:nvPr>
        </p:nvSpPr>
        <p:spPr/>
        <p:txBody>
          <a:bodyPr/>
          <a:lstStyle/>
          <a:p>
            <a:fld id="{C4E4E93B-58F3-49EF-88DE-A5D7396EC173}" type="slidenum">
              <a:rPr lang="en-US" smtClean="0"/>
              <a:t>2</a:t>
            </a:fld>
            <a:endParaRPr lang="en-US"/>
          </a:p>
        </p:txBody>
      </p:sp>
    </p:spTree>
    <p:extLst>
      <p:ext uri="{BB962C8B-B14F-4D97-AF65-F5344CB8AC3E}">
        <p14:creationId xmlns:p14="http://schemas.microsoft.com/office/powerpoint/2010/main" val="11461155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934" y="467914"/>
            <a:ext cx="8438957" cy="843650"/>
          </a:xfrm>
        </p:spPr>
        <p:txBody>
          <a:bodyPr/>
          <a:lstStyle/>
          <a:p>
            <a:pPr algn="ctr"/>
            <a:r>
              <a:rPr lang="en-US" dirty="0" smtClean="0">
                <a:solidFill>
                  <a:schemeClr val="accent2"/>
                </a:solidFill>
              </a:rPr>
              <a:t>Cars Rental Revenue in 2019</a:t>
            </a:r>
            <a:endParaRPr lang="en-US" dirty="0">
              <a:solidFill>
                <a:schemeClr val="accent2"/>
              </a:solidFill>
            </a:endParaRPr>
          </a:p>
        </p:txBody>
      </p:sp>
      <p:sp>
        <p:nvSpPr>
          <p:cNvPr id="3" name="Text Placeholder 2"/>
          <p:cNvSpPr>
            <a:spLocks noGrp="1"/>
          </p:cNvSpPr>
          <p:nvPr>
            <p:ph type="body" idx="1"/>
          </p:nvPr>
        </p:nvSpPr>
        <p:spPr>
          <a:xfrm>
            <a:off x="73891" y="1141212"/>
            <a:ext cx="5726544" cy="576262"/>
          </a:xfrm>
        </p:spPr>
        <p:txBody>
          <a:bodyPr/>
          <a:lstStyle/>
          <a:p>
            <a:pPr algn="ctr"/>
            <a:r>
              <a:rPr lang="en-US" dirty="0" smtClean="0"/>
              <a:t>Revenue by Car Class</a:t>
            </a:r>
            <a:endParaRPr lang="en-US" dirty="0"/>
          </a:p>
        </p:txBody>
      </p:sp>
      <p:sp>
        <p:nvSpPr>
          <p:cNvPr id="5" name="Text Placeholder 4"/>
          <p:cNvSpPr>
            <a:spLocks noGrp="1"/>
          </p:cNvSpPr>
          <p:nvPr>
            <p:ph type="body" sz="quarter" idx="3"/>
          </p:nvPr>
        </p:nvSpPr>
        <p:spPr>
          <a:xfrm>
            <a:off x="5800435" y="1160011"/>
            <a:ext cx="6068292" cy="576262"/>
          </a:xfrm>
        </p:spPr>
        <p:txBody>
          <a:bodyPr/>
          <a:lstStyle/>
          <a:p>
            <a:pPr algn="ctr"/>
            <a:r>
              <a:rPr lang="en-US" dirty="0" smtClean="0"/>
              <a:t>Revenue by Location</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573967403"/>
              </p:ext>
            </p:extLst>
          </p:nvPr>
        </p:nvGraphicFramePr>
        <p:xfrm>
          <a:off x="74613" y="1755775"/>
          <a:ext cx="5726112" cy="5102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1278029003"/>
              </p:ext>
            </p:extLst>
          </p:nvPr>
        </p:nvGraphicFramePr>
        <p:xfrm>
          <a:off x="5800725" y="1774825"/>
          <a:ext cx="6067425" cy="5083175"/>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12"/>
          <p:cNvSpPr>
            <a:spLocks noGrp="1"/>
          </p:cNvSpPr>
          <p:nvPr>
            <p:ph type="ftr" sz="quarter" idx="11"/>
          </p:nvPr>
        </p:nvSpPr>
        <p:spPr>
          <a:xfrm>
            <a:off x="11015152" y="6598347"/>
            <a:ext cx="1176848" cy="298205"/>
          </a:xfrm>
        </p:spPr>
        <p:txBody>
          <a:bodyPr/>
          <a:lstStyle/>
          <a:p>
            <a:r>
              <a:rPr lang="en-US" sz="1800" dirty="0" smtClean="0"/>
              <a:t>Shannon</a:t>
            </a:r>
            <a:endParaRPr lang="en-US" sz="1800" dirty="0"/>
          </a:p>
        </p:txBody>
      </p:sp>
      <p:sp>
        <p:nvSpPr>
          <p:cNvPr id="14" name="Slide Number Placeholder 13"/>
          <p:cNvSpPr>
            <a:spLocks noGrp="1"/>
          </p:cNvSpPr>
          <p:nvPr>
            <p:ph type="sldNum" sz="quarter" idx="12"/>
          </p:nvPr>
        </p:nvSpPr>
        <p:spPr/>
        <p:txBody>
          <a:bodyPr/>
          <a:lstStyle/>
          <a:p>
            <a:fld id="{C4E4E93B-58F3-49EF-88DE-A5D7396EC173}" type="slidenum">
              <a:rPr lang="en-US" smtClean="0"/>
              <a:t>3</a:t>
            </a:fld>
            <a:endParaRPr lang="en-US"/>
          </a:p>
        </p:txBody>
      </p:sp>
    </p:spTree>
    <p:extLst>
      <p:ext uri="{BB962C8B-B14F-4D97-AF65-F5344CB8AC3E}">
        <p14:creationId xmlns:p14="http://schemas.microsoft.com/office/powerpoint/2010/main" val="28260021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735" y="452718"/>
            <a:ext cx="9404723" cy="832386"/>
          </a:xfrm>
        </p:spPr>
        <p:txBody>
          <a:bodyPr/>
          <a:lstStyle/>
          <a:p>
            <a:pPr algn="ctr"/>
            <a:r>
              <a:rPr lang="en-US" dirty="0" smtClean="0">
                <a:solidFill>
                  <a:schemeClr val="accent2"/>
                </a:solidFill>
              </a:rPr>
              <a:t>Conclusion</a:t>
            </a:r>
            <a:endParaRPr lang="en-US" dirty="0">
              <a:solidFill>
                <a:schemeClr val="accent2"/>
              </a:solidFill>
            </a:endParaRPr>
          </a:p>
        </p:txBody>
      </p:sp>
      <p:sp>
        <p:nvSpPr>
          <p:cNvPr id="3" name="Content Placeholder 2"/>
          <p:cNvSpPr>
            <a:spLocks noGrp="1"/>
          </p:cNvSpPr>
          <p:nvPr>
            <p:ph idx="1"/>
          </p:nvPr>
        </p:nvSpPr>
        <p:spPr>
          <a:xfrm>
            <a:off x="0" y="1285104"/>
            <a:ext cx="12060195" cy="5461686"/>
          </a:xfrm>
        </p:spPr>
        <p:txBody>
          <a:bodyPr>
            <a:normAutofit/>
          </a:bodyPr>
          <a:lstStyle/>
          <a:p>
            <a:pPr>
              <a:lnSpc>
                <a:spcPct val="150000"/>
              </a:lnSpc>
              <a:buFont typeface="Wingdings" panose="05000000000000000000" pitchFamily="2" charset="2"/>
              <a:buChar char="Ø"/>
            </a:pPr>
            <a:r>
              <a:rPr lang="en-US" sz="1800" dirty="0" smtClean="0">
                <a:latin typeface="Constantia" panose="02030602050306030303" pitchFamily="18" charset="0"/>
              </a:rPr>
              <a:t>Based on slide 2, it can be deduced that the highest number of car rentals is on the economy class with the location being airport.</a:t>
            </a:r>
          </a:p>
          <a:p>
            <a:pPr>
              <a:lnSpc>
                <a:spcPct val="150000"/>
              </a:lnSpc>
              <a:buFont typeface="Wingdings" panose="05000000000000000000" pitchFamily="2" charset="2"/>
              <a:buChar char="Ø"/>
            </a:pPr>
            <a:r>
              <a:rPr lang="en-US" sz="1800" dirty="0" smtClean="0">
                <a:latin typeface="Constantia" panose="02030602050306030303" pitchFamily="18" charset="0"/>
              </a:rPr>
              <a:t>Therefore, the recommendation is that more  economy class cars be availed to the airport, especially during Q4 of the year.</a:t>
            </a:r>
          </a:p>
          <a:p>
            <a:pPr>
              <a:lnSpc>
                <a:spcPct val="150000"/>
              </a:lnSpc>
              <a:buFont typeface="Wingdings" panose="05000000000000000000" pitchFamily="2" charset="2"/>
              <a:buChar char="Ø"/>
            </a:pPr>
            <a:r>
              <a:rPr lang="en-US" sz="1800" dirty="0" smtClean="0">
                <a:latin typeface="Constantia" panose="02030602050306030303" pitchFamily="18" charset="0"/>
              </a:rPr>
              <a:t>Based on slide 3, it can be seen that the car class with the highest revenue is economy class while the location with the highest revenue is airport.</a:t>
            </a:r>
          </a:p>
          <a:p>
            <a:pPr>
              <a:lnSpc>
                <a:spcPct val="150000"/>
              </a:lnSpc>
              <a:buFont typeface="Wingdings" panose="05000000000000000000" pitchFamily="2" charset="2"/>
              <a:buChar char="Ø"/>
            </a:pPr>
            <a:r>
              <a:rPr lang="en-US" sz="1800" dirty="0" smtClean="0">
                <a:latin typeface="Constantia" panose="02030602050306030303" pitchFamily="18" charset="0"/>
              </a:rPr>
              <a:t>Marketing of other car classes should be harnessed so that their revenue becomes at par with that of the economy class.</a:t>
            </a:r>
            <a:endParaRPr lang="en-US" sz="1800" dirty="0">
              <a:latin typeface="Constantia" panose="0203060205030603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968" y="4596260"/>
            <a:ext cx="4024184" cy="2261740"/>
          </a:xfrm>
          <a:prstGeom prst="rect">
            <a:avLst/>
          </a:prstGeom>
        </p:spPr>
      </p:pic>
      <p:sp>
        <p:nvSpPr>
          <p:cNvPr id="5" name="Footer Placeholder 4"/>
          <p:cNvSpPr>
            <a:spLocks noGrp="1"/>
          </p:cNvSpPr>
          <p:nvPr>
            <p:ph type="ftr" sz="quarter" idx="11"/>
          </p:nvPr>
        </p:nvSpPr>
        <p:spPr>
          <a:xfrm>
            <a:off x="11009144" y="6202259"/>
            <a:ext cx="1182856" cy="655741"/>
          </a:xfrm>
        </p:spPr>
        <p:txBody>
          <a:bodyPr/>
          <a:lstStyle/>
          <a:p>
            <a:r>
              <a:rPr lang="en-US" sz="1800" dirty="0" smtClean="0"/>
              <a:t>Shannon</a:t>
            </a:r>
            <a:endParaRPr lang="en-US" sz="1800" dirty="0"/>
          </a:p>
        </p:txBody>
      </p:sp>
      <p:sp>
        <p:nvSpPr>
          <p:cNvPr id="6" name="Slide Number Placeholder 5"/>
          <p:cNvSpPr>
            <a:spLocks noGrp="1"/>
          </p:cNvSpPr>
          <p:nvPr>
            <p:ph type="sldNum" sz="quarter" idx="12"/>
          </p:nvPr>
        </p:nvSpPr>
        <p:spPr/>
        <p:txBody>
          <a:bodyPr/>
          <a:lstStyle/>
          <a:p>
            <a:fld id="{C4E4E93B-58F3-49EF-88DE-A5D7396EC173}" type="slidenum">
              <a:rPr lang="en-US" smtClean="0"/>
              <a:t>4</a:t>
            </a:fld>
            <a:endParaRPr lang="en-US"/>
          </a:p>
        </p:txBody>
      </p:sp>
    </p:spTree>
    <p:extLst>
      <p:ext uri="{BB962C8B-B14F-4D97-AF65-F5344CB8AC3E}">
        <p14:creationId xmlns:p14="http://schemas.microsoft.com/office/powerpoint/2010/main" val="29527879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TotalTime>
  <Words>442</Words>
  <Application>Microsoft Office PowerPoint</Application>
  <PresentationFormat>Widescreen</PresentationFormat>
  <Paragraphs>29</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Century Gothic</vt:lpstr>
      <vt:lpstr>Constantia</vt:lpstr>
      <vt:lpstr>Wingdings</vt:lpstr>
      <vt:lpstr>Wingdings 3</vt:lpstr>
      <vt:lpstr>Ion</vt:lpstr>
      <vt:lpstr>Car Renting by Class and Location and their Respective Revenue</vt:lpstr>
      <vt:lpstr>Number of Cars Rented in 2019</vt:lpstr>
      <vt:lpstr>Cars Rental Revenue in 2019</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2021-05-11T22:01:51Z</dcterms:created>
  <dcterms:modified xsi:type="dcterms:W3CDTF">2021-05-11T23:00:30Z</dcterms:modified>
</cp:coreProperties>
</file>